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f" ContentType="image/x-wmf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1" r:id="rId3"/>
  </p:sldMasterIdLst>
  <p:notesMasterIdLst>
    <p:notesMasterId r:id="rId5"/>
  </p:notesMasterIdLst>
  <p:sldIdLst>
    <p:sldId id="257" r:id="rId4"/>
    <p:sldId id="262" r:id="rId6"/>
    <p:sldId id="289" r:id="rId7"/>
    <p:sldId id="290" r:id="rId8"/>
    <p:sldId id="287" r:id="rId9"/>
    <p:sldId id="28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4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90" y="120"/>
      </p:cViewPr>
      <p:guideLst>
        <p:guide orient="horz" pos="2157"/>
        <p:guide pos="386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249F1-73FB-4C17-BFE6-16151878C8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14C57-71FA-4BC1-ACDD-7DCDBBBF0B0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CCFE-B22F-4551-880B-3C32E9FD0C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27C5-1E7C-46F2-A636-899810489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0573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CCFE-B22F-4551-880B-3C32E9FD0C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27C5-1E7C-46F2-A636-899810489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CCFE-B22F-4551-880B-3C32E9FD0C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27C5-1E7C-46F2-A636-899810489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1" y="1709738"/>
            <a:ext cx="105156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1" y="4589463"/>
            <a:ext cx="105156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05728" y="1600200"/>
            <a:ext cx="5376672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/>
            </a:fld>
            <a:endParaRPr lang="zh-CN"/>
          </a:p>
        </p:txBody>
      </p:sp>
    </p:spTree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CCFE-B22F-4551-880B-3C32E9FD0C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27C5-1E7C-46F2-A636-899810489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1.xml"/><Relationship Id="rId8" Type="http://schemas.openxmlformats.org/officeDocument/2006/relationships/slideLayout" Target="../slideLayouts/slideLayout10.xml"/><Relationship Id="rId7" Type="http://schemas.openxmlformats.org/officeDocument/2006/relationships/slideLayout" Target="../slideLayouts/slideLayout9.xml"/><Relationship Id="rId6" Type="http://schemas.openxmlformats.org/officeDocument/2006/relationships/slideLayout" Target="../slideLayouts/slideLayout8.xml"/><Relationship Id="rId5" Type="http://schemas.openxmlformats.org/officeDocument/2006/relationships/slideLayout" Target="../slideLayouts/slideLayout7.xml"/><Relationship Id="rId4" Type="http://schemas.openxmlformats.org/officeDocument/2006/relationships/slideLayout" Target="../slideLayouts/slideLayout6.xml"/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13.xml"/><Relationship Id="rId10" Type="http://schemas.openxmlformats.org/officeDocument/2006/relationships/slideLayout" Target="../slideLayouts/slideLayout12.xml"/><Relationship Id="rId1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BCCFE-B22F-4551-880B-3C32E9FD0C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527C5-1E7C-46F2-A636-8998104895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Rectangle 3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Rectangle 4"/>
          <p:cNvSpPr>
            <a:spLocks noGrp="1"/>
          </p:cNvSpPr>
          <p:nvPr>
            <p:ph type="dt" sz="half" idx="2"/>
          </p:nvPr>
        </p:nvSpPr>
        <p:spPr>
          <a:xfrm>
            <a:off x="609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>
              <a:defRPr sz="1400"/>
            </a:lvl1pPr>
          </a:lstStyle>
          <a:p>
            <a:fld id="{E01BCCFE-B22F-4551-880B-3C32E9FD0C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29" name="Rectangle 5"/>
          <p:cNvSpPr>
            <a:spLocks noGrp="1"/>
          </p:cNvSpPr>
          <p:nvPr>
            <p:ph type="ftr" sz="quarter" idx="3"/>
          </p:nvPr>
        </p:nvSpPr>
        <p:spPr>
          <a:xfrm>
            <a:off x="4165600" y="6245225"/>
            <a:ext cx="3860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ctr">
              <a:defRPr sz="1400"/>
            </a:lvl1pPr>
          </a:lstStyle>
          <a:p>
            <a:endParaRPr lang="zh-CN" altLang="en-US"/>
          </a:p>
        </p:txBody>
      </p:sp>
      <p:sp>
        <p:nvSpPr>
          <p:cNvPr id="1030" name="Rectangle 6"/>
          <p:cNvSpPr>
            <a:spLocks noGrp="1"/>
          </p:cNvSpPr>
          <p:nvPr>
            <p:ph type="sldNum" sz="quarter" idx="4"/>
          </p:nvPr>
        </p:nvSpPr>
        <p:spPr>
          <a:xfrm>
            <a:off x="8737600" y="6245225"/>
            <a:ext cx="2844800" cy="476250"/>
          </a:xfrm>
          <a:prstGeom prst="rect">
            <a:avLst/>
          </a:prstGeom>
          <a:noFill/>
          <a:ln w="9525">
            <a:noFill/>
            <a:miter/>
          </a:ln>
        </p:spPr>
        <p:txBody>
          <a:bodyPr/>
          <a:lstStyle>
            <a:lvl1pPr algn="r">
              <a:defRPr sz="1400"/>
            </a:lvl1pPr>
          </a:lstStyle>
          <a:p>
            <a:fld id="{8DD527C5-1E7C-46F2-A636-8998104895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14748364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14748364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14748364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147483640" algn="l" defTabSz="914400" eaLnBrk="0" fontAlgn="base" latinLnBrk="0" hangingPunct="0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Font typeface="DejaVu Sans" charset="0"/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.jpeg"/><Relationship Id="rId8" Type="http://schemas.openxmlformats.org/officeDocument/2006/relationships/image" Target="../media/image9.wmf"/><Relationship Id="rId7" Type="http://schemas.openxmlformats.org/officeDocument/2006/relationships/image" Target="../media/image8.wmf"/><Relationship Id="rId6" Type="http://schemas.openxmlformats.org/officeDocument/2006/relationships/image" Target="../media/image7.GIF"/><Relationship Id="rId5" Type="http://schemas.openxmlformats.org/officeDocument/2006/relationships/image" Target="../media/image6.GIF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7" Type="http://schemas.openxmlformats.org/officeDocument/2006/relationships/notesSlide" Target="../notesSlides/notesSlide2.xml"/><Relationship Id="rId26" Type="http://schemas.openxmlformats.org/officeDocument/2006/relationships/slideLayout" Target="../slideLayouts/slideLayout4.xml"/><Relationship Id="rId25" Type="http://schemas.openxmlformats.org/officeDocument/2006/relationships/image" Target="../media/image26.png"/><Relationship Id="rId24" Type="http://schemas.openxmlformats.org/officeDocument/2006/relationships/image" Target="../media/image25.GIF"/><Relationship Id="rId23" Type="http://schemas.openxmlformats.org/officeDocument/2006/relationships/image" Target="../media/image24.GIF"/><Relationship Id="rId22" Type="http://schemas.openxmlformats.org/officeDocument/2006/relationships/image" Target="../media/image23.GIF"/><Relationship Id="rId21" Type="http://schemas.openxmlformats.org/officeDocument/2006/relationships/image" Target="../media/image22.GIF"/><Relationship Id="rId20" Type="http://schemas.openxmlformats.org/officeDocument/2006/relationships/image" Target="../media/image21.wmf"/><Relationship Id="rId2" Type="http://schemas.openxmlformats.org/officeDocument/2006/relationships/image" Target="../media/image3.wmf"/><Relationship Id="rId19" Type="http://schemas.openxmlformats.org/officeDocument/2006/relationships/image" Target="../media/image20.GIF"/><Relationship Id="rId18" Type="http://schemas.openxmlformats.org/officeDocument/2006/relationships/image" Target="../media/image19.png"/><Relationship Id="rId17" Type="http://schemas.openxmlformats.org/officeDocument/2006/relationships/image" Target="../media/image18.png"/><Relationship Id="rId16" Type="http://schemas.openxmlformats.org/officeDocument/2006/relationships/image" Target="../media/image17.png"/><Relationship Id="rId15" Type="http://schemas.openxmlformats.org/officeDocument/2006/relationships/image" Target="../media/image16.wmf"/><Relationship Id="rId14" Type="http://schemas.openxmlformats.org/officeDocument/2006/relationships/image" Target="../media/image15.GIF"/><Relationship Id="rId13" Type="http://schemas.openxmlformats.org/officeDocument/2006/relationships/image" Target="../media/image14.GIF"/><Relationship Id="rId12" Type="http://schemas.openxmlformats.org/officeDocument/2006/relationships/image" Target="../media/image13.wmf"/><Relationship Id="rId11" Type="http://schemas.openxmlformats.org/officeDocument/2006/relationships/image" Target="../media/image12.wmf"/><Relationship Id="rId10" Type="http://schemas.openxmlformats.org/officeDocument/2006/relationships/image" Target="../media/image11.wmf"/><Relationship Id="rId1" Type="http://schemas.openxmlformats.org/officeDocument/2006/relationships/image" Target="../media/image2.w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弧形 53"/>
          <p:cNvSpPr/>
          <p:nvPr/>
        </p:nvSpPr>
        <p:spPr>
          <a:xfrm rot="21033686">
            <a:off x="4432393" y="1439855"/>
            <a:ext cx="3320538" cy="3320538"/>
          </a:xfrm>
          <a:prstGeom prst="arc">
            <a:avLst>
              <a:gd name="adj1" fmla="val 7321826"/>
              <a:gd name="adj2" fmla="val 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空心弧 52"/>
          <p:cNvSpPr/>
          <p:nvPr/>
        </p:nvSpPr>
        <p:spPr>
          <a:xfrm rot="831718">
            <a:off x="3791077" y="821398"/>
            <a:ext cx="4603173" cy="4603173"/>
          </a:xfrm>
          <a:prstGeom prst="blockArc">
            <a:avLst>
              <a:gd name="adj1" fmla="val 3577809"/>
              <a:gd name="adj2" fmla="val 53907"/>
              <a:gd name="adj3" fmla="val 3983"/>
            </a:avLst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55" name="矩形 54"/>
          <p:cNvSpPr/>
          <p:nvPr/>
        </p:nvSpPr>
        <p:spPr>
          <a:xfrm>
            <a:off x="2867023" y="2242601"/>
            <a:ext cx="6457950" cy="2189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972588" y="2365576"/>
            <a:ext cx="183747" cy="1837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874058" y="4924063"/>
            <a:ext cx="370005" cy="370005"/>
          </a:xfrm>
          <a:prstGeom prst="ellipse">
            <a:avLst/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966715" y="1751007"/>
            <a:ext cx="706442" cy="706442"/>
          </a:xfrm>
          <a:prstGeom prst="ellipse">
            <a:avLst/>
          </a:prstGeom>
          <a:solidFill>
            <a:srgbClr val="0070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903785" y="2747510"/>
            <a:ext cx="221097" cy="221097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440430" y="4024555"/>
            <a:ext cx="98299" cy="98299"/>
          </a:xfrm>
          <a:prstGeom prst="ellipse">
            <a:avLst/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333029" y="2838723"/>
            <a:ext cx="98299" cy="98299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972707" y="5196256"/>
            <a:ext cx="297245" cy="2972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037315" y="702450"/>
            <a:ext cx="297245" cy="297245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0053305" y="6085404"/>
            <a:ext cx="429696" cy="429696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004407" y="2242601"/>
            <a:ext cx="134287" cy="134287"/>
          </a:xfrm>
          <a:prstGeom prst="ellipse">
            <a:avLst/>
          </a:prstGeom>
          <a:solidFill>
            <a:srgbClr val="00B0F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14"/>
          <p:cNvSpPr txBox="1">
            <a:spLocks noChangeArrowheads="1"/>
          </p:cNvSpPr>
          <p:nvPr/>
        </p:nvSpPr>
        <p:spPr bwMode="auto">
          <a:xfrm>
            <a:off x="2636761" y="2667186"/>
            <a:ext cx="6916892" cy="856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53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项目策划书</a:t>
            </a:r>
            <a:r>
              <a:rPr lang="en-US" altLang="zh-CN" sz="53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endParaRPr lang="zh-CN" altLang="en-US" sz="53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6" name="【6】-Fade＜无限循环极品 这一刻 唤醒了2014所有的痛苦与极乐＞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814684" y="-145339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3.7037E-7 L 0.16029 0.38935 " pathEditMode="relative" rAng="0" ptsTypes="AA">
                                      <p:cBhvr>
                                        <p:cTn id="11" dur="2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1946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1.11111E-6 L -0.15365 0.15278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2" y="763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1.48148E-6 L -0.25807 0.20208 " pathEditMode="relative" rAng="0" ptsTypes="AA">
                                      <p:cBhvr>
                                        <p:cTn id="21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04" y="1009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3.7037E-7 L -0.26198 0.09375 " pathEditMode="relative" rAng="0" ptsTypes="AA">
                                      <p:cBhvr>
                                        <p:cTn id="2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99" y="467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375E-6 -2.22222E-6 L -0.07903 -0.25625 " pathEditMode="relative" rAng="0" ptsTypes="AA">
                                      <p:cBhvr>
                                        <p:cTn id="31" dur="2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-1282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5E-6 1.48148E-6 L -0.3349 -0.39977 " pathEditMode="relative" rAng="0" ptsTypes="AA">
                                      <p:cBhvr>
                                        <p:cTn id="36" dur="2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45" y="-20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08333E-7 -2.96296E-6 L 0.33893 -0.22199 " pathEditMode="relative" rAng="0" ptsTypes="AA">
                                      <p:cBhvr>
                                        <p:cTn id="41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40" y="-1111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-2.22222E-6 L 0.09713 0.10625 " pathEditMode="relative" rAng="0" ptsTypes="AA">
                                      <p:cBhvr>
                                        <p:cTn id="46" dur="2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530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1.11111E-6 L 0.34037 0.17917 " pathEditMode="relative" rAng="0" ptsTypes="AA">
                                      <p:cBhvr>
                                        <p:cTn id="51" dur="2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8" y="895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2.96296E-6 L 0.22135 -0.07408 " pathEditMode="relative" rAng="0" ptsTypes="AA">
                                      <p:cBhvr>
                                        <p:cTn id="56" dur="2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68" y="-370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1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9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 numSld="999">
                <p:cTn id="7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  <p:bldLst>
      <p:bldP spid="54" grpId="0" animBg="1"/>
      <p:bldP spid="5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15"/>
          <p:cNvPicPr>
            <a:picLocks noChangeArrowheads="1"/>
          </p:cNvPicPr>
          <p:nvPr/>
        </p:nvPicPr>
        <p:blipFill>
          <a:blip r:embed="rId1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141470" y="3014980"/>
            <a:ext cx="2362835" cy="839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" name="Picture 15"/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578090" y="3150870"/>
            <a:ext cx="2780665" cy="2658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1"/>
          <p:cNvGrpSpPr/>
          <p:nvPr/>
        </p:nvGrpSpPr>
        <p:grpSpPr>
          <a:xfrm>
            <a:off x="-114300" y="213732"/>
            <a:ext cx="2966442" cy="818232"/>
            <a:chOff x="-114300" y="213732"/>
            <a:chExt cx="2966442" cy="818232"/>
          </a:xfrm>
        </p:grpSpPr>
        <p:sp>
          <p:nvSpPr>
            <p:cNvPr id="95" name="文本框 94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项目介绍</a:t>
              </a:r>
              <a:endParaRPr lang="zh-CN" altLang="en-US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545636" y="724187"/>
              <a:ext cx="2306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PROJECT INTRODUCTION</a:t>
              </a: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98" name="平行四边形 97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平行四边形 98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6" name="Picture 19" descr="email_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707" y="1939694"/>
            <a:ext cx="520127" cy="5201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5" descr="web_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425" y="4753610"/>
            <a:ext cx="52006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788" y="4265649"/>
            <a:ext cx="522000" cy="52200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251" y="728169"/>
            <a:ext cx="522000" cy="522000"/>
          </a:xfrm>
          <a:prstGeom prst="rect">
            <a:avLst/>
          </a:prstGeom>
        </p:spPr>
      </p:pic>
      <p:pic>
        <p:nvPicPr>
          <p:cNvPr id="110" name="Picture 43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867" y="1299592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8" name="肘形连接符 117"/>
          <p:cNvCxnSpPr/>
          <p:nvPr/>
        </p:nvCxnSpPr>
        <p:spPr>
          <a:xfrm flipV="1">
            <a:off x="5530342" y="845016"/>
            <a:ext cx="466403" cy="515597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23"/>
          <p:cNvCxnSpPr>
            <a:cxnSpLocks noChangeShapeType="1"/>
          </p:cNvCxnSpPr>
          <p:nvPr/>
        </p:nvCxnSpPr>
        <p:spPr bwMode="auto">
          <a:xfrm>
            <a:off x="8930005" y="795020"/>
            <a:ext cx="1073785" cy="12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23" name="组合 122"/>
          <p:cNvGrpSpPr/>
          <p:nvPr/>
        </p:nvGrpSpPr>
        <p:grpSpPr>
          <a:xfrm>
            <a:off x="823604" y="2736316"/>
            <a:ext cx="2546776" cy="1048088"/>
            <a:chOff x="6343380" y="2603349"/>
            <a:chExt cx="2546776" cy="1048088"/>
          </a:xfrm>
        </p:grpSpPr>
        <p:sp>
          <p:nvSpPr>
            <p:cNvPr id="124" name="Text Box 40"/>
            <p:cNvSpPr txBox="1">
              <a:spLocks noChangeArrowheads="1"/>
            </p:cNvSpPr>
            <p:nvPr/>
          </p:nvSpPr>
          <p:spPr bwMode="auto">
            <a:xfrm>
              <a:off x="6343380" y="2603349"/>
              <a:ext cx="1170539" cy="30777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0" hangingPunct="0"/>
              <a:r>
                <a:rPr kumimoji="0" lang="zh-CN" altLang="en-US" sz="1400" dirty="0" smtClean="0"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办公局域网</a:t>
              </a:r>
              <a:endParaRPr kumimoji="0" lang="en-US" altLang="zh-CN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  <p:pic>
          <p:nvPicPr>
            <p:cNvPr id="125" name="Picture 15"/>
            <p:cNvPicPr>
              <a:picLocks noChangeArrowheads="1"/>
            </p:cNvPicPr>
            <p:nvPr/>
          </p:nvPicPr>
          <p:blipFill>
            <a:blip r:embed="rId8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6540150" y="2811870"/>
              <a:ext cx="2350006" cy="839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6" name="Picture 16" descr="PC Blue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5512" y="2984865"/>
              <a:ext cx="482803" cy="42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" name="Picture 16" descr="PC Blue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2981" y="2984865"/>
              <a:ext cx="482803" cy="42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8" name="Picture 16" descr="PC Blue"/>
            <p:cNvPicPr>
              <a:picLocks noChangeAspect="1" noChangeArrowheads="1"/>
            </p:cNvPicPr>
            <p:nvPr/>
          </p:nvPicPr>
          <p:blipFill>
            <a:blip r:embed="rId9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476" y="2984865"/>
              <a:ext cx="482803" cy="42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9" name="Picture 10"/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660" y="415649"/>
            <a:ext cx="420462" cy="51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1"/>
          <p:cNvPicPr>
            <a:picLocks noChangeArrowheads="1"/>
          </p:cNvPicPr>
          <p:nvPr/>
        </p:nvPicPr>
        <p:blipFill>
          <a:blip r:embed="rId11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837547" y="417963"/>
            <a:ext cx="404719" cy="509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1" name="Picture 10"/>
          <p:cNvPicPr>
            <a:picLocks noChangeArrowheads="1"/>
          </p:cNvPicPr>
          <p:nvPr/>
        </p:nvPicPr>
        <p:blipFill>
          <a:blip r:embed="rId10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945082" y="415648"/>
            <a:ext cx="420462" cy="51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2" name="Picture 11"/>
          <p:cNvPicPr>
            <a:picLocks noChangeArrowheads="1"/>
          </p:cNvPicPr>
          <p:nvPr/>
        </p:nvPicPr>
        <p:blipFill>
          <a:blip r:embed="rId11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218070" y="417963"/>
            <a:ext cx="404719" cy="509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9" name="组合 138"/>
          <p:cNvGrpSpPr/>
          <p:nvPr/>
        </p:nvGrpSpPr>
        <p:grpSpPr>
          <a:xfrm>
            <a:off x="7440990" y="479566"/>
            <a:ext cx="1639611" cy="564475"/>
            <a:chOff x="4642619" y="1914878"/>
            <a:chExt cx="1639611" cy="564475"/>
          </a:xfrm>
        </p:grpSpPr>
        <p:pic>
          <p:nvPicPr>
            <p:cNvPr id="140" name="Picture 15"/>
            <p:cNvPicPr>
              <a:picLocks noChangeArrowheads="1"/>
            </p:cNvPicPr>
            <p:nvPr/>
          </p:nvPicPr>
          <p:blipFill>
            <a:blip r:embed="rId12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619" y="1914878"/>
              <a:ext cx="1639611" cy="56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1" name="Text Box 16"/>
            <p:cNvSpPr txBox="1">
              <a:spLocks noChangeArrowheads="1"/>
            </p:cNvSpPr>
            <p:nvPr/>
          </p:nvSpPr>
          <p:spPr bwMode="auto">
            <a:xfrm>
              <a:off x="4907436" y="2019046"/>
              <a:ext cx="111843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2" charset="-122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Internet</a:t>
              </a:r>
            </a:p>
          </p:txBody>
        </p:sp>
      </p:grpSp>
      <p:pic>
        <p:nvPicPr>
          <p:cNvPr id="142" name="图片 141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32950" y="3686175"/>
            <a:ext cx="509270" cy="521970"/>
          </a:xfrm>
          <a:prstGeom prst="rect">
            <a:avLst/>
          </a:prstGeom>
        </p:spPr>
      </p:pic>
      <p:pic>
        <p:nvPicPr>
          <p:cNvPr id="143" name="图片 142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1625" y="3693795"/>
            <a:ext cx="509270" cy="521970"/>
          </a:xfrm>
          <a:prstGeom prst="rect">
            <a:avLst/>
          </a:prstGeom>
        </p:spPr>
      </p:pic>
      <p:pic>
        <p:nvPicPr>
          <p:cNvPr id="144" name="Picture 15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765" y="666115"/>
            <a:ext cx="670560" cy="394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5" name="直接连接符 123"/>
          <p:cNvCxnSpPr>
            <a:cxnSpLocks noChangeShapeType="1"/>
          </p:cNvCxnSpPr>
          <p:nvPr/>
        </p:nvCxnSpPr>
        <p:spPr bwMode="auto">
          <a:xfrm>
            <a:off x="6556375" y="795655"/>
            <a:ext cx="1073785" cy="12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直接连接符 123"/>
          <p:cNvCxnSpPr>
            <a:cxnSpLocks noChangeShapeType="1"/>
          </p:cNvCxnSpPr>
          <p:nvPr/>
        </p:nvCxnSpPr>
        <p:spPr bwMode="auto">
          <a:xfrm>
            <a:off x="5394960" y="1543050"/>
            <a:ext cx="1856105" cy="6413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0" name="Picture 84" descr="black_server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14" y="3185564"/>
            <a:ext cx="482441" cy="52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" name="Picture 15" descr="web_serve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752975"/>
            <a:ext cx="52006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Picture 15" descr="web_server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190" y="4766945"/>
            <a:ext cx="52006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图片 154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41" y="1963244"/>
            <a:ext cx="522000" cy="522000"/>
          </a:xfrm>
          <a:prstGeom prst="rect">
            <a:avLst/>
          </a:prstGeom>
        </p:spPr>
      </p:pic>
      <p:sp>
        <p:nvSpPr>
          <p:cNvPr id="157" name="Text Box 40"/>
          <p:cNvSpPr txBox="1">
            <a:spLocks noChangeArrowheads="1"/>
          </p:cNvSpPr>
          <p:nvPr/>
        </p:nvSpPr>
        <p:spPr bwMode="auto">
          <a:xfrm>
            <a:off x="7789585" y="2117710"/>
            <a:ext cx="1096741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kumimoji="0" lang="zh-CN" altLang="en-US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邮件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服务器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cxnSp>
        <p:nvCxnSpPr>
          <p:cNvPr id="158" name="直接连接符 123"/>
          <p:cNvCxnSpPr>
            <a:cxnSpLocks noChangeShapeType="1"/>
          </p:cNvCxnSpPr>
          <p:nvPr/>
        </p:nvCxnSpPr>
        <p:spPr bwMode="auto">
          <a:xfrm flipV="1">
            <a:off x="3289935" y="1489075"/>
            <a:ext cx="1927860" cy="64389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直接连接符 123"/>
          <p:cNvCxnSpPr>
            <a:cxnSpLocks noChangeShapeType="1"/>
          </p:cNvCxnSpPr>
          <p:nvPr/>
        </p:nvCxnSpPr>
        <p:spPr bwMode="auto">
          <a:xfrm>
            <a:off x="3337560" y="1126490"/>
            <a:ext cx="1854835" cy="23685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1" name="文本框 160"/>
          <p:cNvSpPr txBox="1"/>
          <p:nvPr/>
        </p:nvSpPr>
        <p:spPr>
          <a:xfrm>
            <a:off x="2275205" y="1319530"/>
            <a:ext cx="1325880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rsync同步＋inotify</a:t>
            </a:r>
            <a:endParaRPr lang="x-none" altLang="zh-CN"/>
          </a:p>
        </p:txBody>
      </p:sp>
      <p:cxnSp>
        <p:nvCxnSpPr>
          <p:cNvPr id="162" name="直接连接符 123"/>
          <p:cNvCxnSpPr>
            <a:cxnSpLocks noChangeShapeType="1"/>
          </p:cNvCxnSpPr>
          <p:nvPr/>
        </p:nvCxnSpPr>
        <p:spPr bwMode="auto">
          <a:xfrm flipV="1">
            <a:off x="3014980" y="1412875"/>
            <a:ext cx="2211705" cy="168846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63" name="Picture 43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687" y="2001902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Text Box 40"/>
          <p:cNvSpPr txBox="1">
            <a:spLocks noChangeArrowheads="1"/>
          </p:cNvSpPr>
          <p:nvPr/>
        </p:nvSpPr>
        <p:spPr bwMode="auto">
          <a:xfrm>
            <a:off x="4499610" y="3746500"/>
            <a:ext cx="1869440" cy="5327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kumimoji="0" lang="x-none" altLang="zh-CN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lvs＋keepalived</a:t>
            </a:r>
            <a:endParaRPr kumimoji="0" lang="x-none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algn="ctr" eaLnBrk="0" hangingPunct="0"/>
            <a:r>
              <a:rPr kumimoji="0" lang="x-none" altLang="zh-CN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调度服务器</a:t>
            </a:r>
            <a:endParaRPr kumimoji="0" lang="x-none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cxnSp>
        <p:nvCxnSpPr>
          <p:cNvPr id="168" name="直接连接符 123"/>
          <p:cNvCxnSpPr>
            <a:cxnSpLocks noChangeShapeType="1"/>
          </p:cNvCxnSpPr>
          <p:nvPr/>
        </p:nvCxnSpPr>
        <p:spPr bwMode="auto">
          <a:xfrm flipH="1">
            <a:off x="5301615" y="1059815"/>
            <a:ext cx="972185" cy="117411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9" name="Text Box 40"/>
          <p:cNvSpPr txBox="1">
            <a:spLocks noChangeArrowheads="1"/>
          </p:cNvSpPr>
          <p:nvPr/>
        </p:nvSpPr>
        <p:spPr bwMode="auto">
          <a:xfrm>
            <a:off x="4786336" y="5274295"/>
            <a:ext cx="1203131" cy="5327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kumimoji="0" lang="x-none" altLang="zh-CN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nginx</a:t>
            </a:r>
            <a:endParaRPr kumimoji="0" lang="x-none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algn="ctr" eaLnBrk="0" hangingPunct="0"/>
            <a:r>
              <a:rPr kumimoji="0" lang="x-none" altLang="zh-CN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网页服务</a:t>
            </a:r>
            <a:endParaRPr kumimoji="0" lang="x-none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70" name="Text Box 40"/>
          <p:cNvSpPr txBox="1">
            <a:spLocks noChangeArrowheads="1"/>
          </p:cNvSpPr>
          <p:nvPr/>
        </p:nvSpPr>
        <p:spPr bwMode="auto">
          <a:xfrm>
            <a:off x="8313761" y="2880345"/>
            <a:ext cx="1203131" cy="5327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kumimoji="0" lang="x-none" altLang="zh-CN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MHA数据库服务器</a:t>
            </a:r>
            <a:endParaRPr kumimoji="0" lang="x-none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1885" y="3670300"/>
            <a:ext cx="509270" cy="521970"/>
          </a:xfrm>
          <a:prstGeom prst="rect">
            <a:avLst/>
          </a:prstGeom>
        </p:spPr>
      </p:pic>
      <p:cxnSp>
        <p:nvCxnSpPr>
          <p:cNvPr id="172" name="直接连接符 123"/>
          <p:cNvCxnSpPr>
            <a:cxnSpLocks noChangeShapeType="1"/>
          </p:cNvCxnSpPr>
          <p:nvPr/>
        </p:nvCxnSpPr>
        <p:spPr bwMode="auto">
          <a:xfrm flipV="1">
            <a:off x="3006725" y="1493520"/>
            <a:ext cx="2216150" cy="287401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74" name="图片 173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8665" y="4497070"/>
            <a:ext cx="509270" cy="521970"/>
          </a:xfrm>
          <a:prstGeom prst="rect">
            <a:avLst/>
          </a:prstGeom>
        </p:spPr>
      </p:pic>
      <p:pic>
        <p:nvPicPr>
          <p:cNvPr id="175" name="图片 17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0150" y="5238750"/>
            <a:ext cx="509270" cy="521970"/>
          </a:xfrm>
          <a:prstGeom prst="rect">
            <a:avLst/>
          </a:prstGeom>
        </p:spPr>
      </p:pic>
      <p:pic>
        <p:nvPicPr>
          <p:cNvPr id="176" name="图片 17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8145" y="4468495"/>
            <a:ext cx="509270" cy="521970"/>
          </a:xfrm>
          <a:prstGeom prst="rect">
            <a:avLst/>
          </a:prstGeom>
        </p:spPr>
      </p:pic>
      <p:cxnSp>
        <p:nvCxnSpPr>
          <p:cNvPr id="177" name="直接连接符 123"/>
          <p:cNvCxnSpPr>
            <a:cxnSpLocks noChangeShapeType="1"/>
          </p:cNvCxnSpPr>
          <p:nvPr/>
        </p:nvCxnSpPr>
        <p:spPr bwMode="auto">
          <a:xfrm>
            <a:off x="5351780" y="2179955"/>
            <a:ext cx="2767330" cy="157607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7" name="Picture 84" descr="black_server"/>
          <p:cNvPicPr>
            <a:picLocks noChangeAspect="1" noChangeArrowheads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94" y="3164609"/>
            <a:ext cx="482441" cy="52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8" name="直接连接符 123"/>
          <p:cNvCxnSpPr>
            <a:cxnSpLocks noChangeShapeType="1"/>
            <a:endCxn id="173" idx="0"/>
          </p:cNvCxnSpPr>
          <p:nvPr/>
        </p:nvCxnSpPr>
        <p:spPr bwMode="auto">
          <a:xfrm flipH="1">
            <a:off x="5323205" y="2167255"/>
            <a:ext cx="2540" cy="847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9" name="直接连接符 123"/>
          <p:cNvCxnSpPr>
            <a:cxnSpLocks noChangeShapeType="1"/>
          </p:cNvCxnSpPr>
          <p:nvPr/>
        </p:nvCxnSpPr>
        <p:spPr bwMode="auto">
          <a:xfrm flipH="1">
            <a:off x="4717415" y="3760470"/>
            <a:ext cx="2540" cy="847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" name="直接连接符 123"/>
          <p:cNvCxnSpPr>
            <a:cxnSpLocks noChangeShapeType="1"/>
          </p:cNvCxnSpPr>
          <p:nvPr/>
        </p:nvCxnSpPr>
        <p:spPr bwMode="auto">
          <a:xfrm flipH="1">
            <a:off x="5407025" y="3926840"/>
            <a:ext cx="2540" cy="847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直接连接符 123"/>
          <p:cNvCxnSpPr>
            <a:cxnSpLocks noChangeShapeType="1"/>
          </p:cNvCxnSpPr>
          <p:nvPr/>
        </p:nvCxnSpPr>
        <p:spPr bwMode="auto">
          <a:xfrm flipH="1">
            <a:off x="6136005" y="3856990"/>
            <a:ext cx="2540" cy="847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" name="Text Box 40"/>
          <p:cNvSpPr txBox="1">
            <a:spLocks noChangeArrowheads="1"/>
          </p:cNvSpPr>
          <p:nvPr/>
        </p:nvSpPr>
        <p:spPr bwMode="auto">
          <a:xfrm>
            <a:off x="2616240" y="386065"/>
            <a:ext cx="1096741" cy="3194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kumimoji="0" lang="x-none" altLang="en-US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NFS服务器</a:t>
            </a:r>
            <a:endParaRPr kumimoji="0" lang="x-none" altLang="en-US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5" name="Text Box 40"/>
          <p:cNvSpPr txBox="1">
            <a:spLocks noChangeArrowheads="1"/>
          </p:cNvSpPr>
          <p:nvPr/>
        </p:nvSpPr>
        <p:spPr bwMode="auto">
          <a:xfrm>
            <a:off x="2105025" y="4908550"/>
            <a:ext cx="1601470" cy="3194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kumimoji="0" lang="x-none" altLang="en-US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pxe一键装机</a:t>
            </a:r>
            <a:endParaRPr kumimoji="0" lang="x-none" altLang="en-US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7" name="Text Box 40"/>
          <p:cNvSpPr txBox="1">
            <a:spLocks noChangeArrowheads="1"/>
          </p:cNvSpPr>
          <p:nvPr/>
        </p:nvSpPr>
        <p:spPr bwMode="auto">
          <a:xfrm>
            <a:off x="7713345" y="4161790"/>
            <a:ext cx="874395" cy="3194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kumimoji="0" lang="x-none" altLang="en-US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主库</a:t>
            </a:r>
            <a:endParaRPr kumimoji="0" lang="x-none" altLang="en-US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9" name="Text Box 40"/>
          <p:cNvSpPr txBox="1">
            <a:spLocks noChangeArrowheads="1"/>
          </p:cNvSpPr>
          <p:nvPr/>
        </p:nvSpPr>
        <p:spPr bwMode="auto">
          <a:xfrm>
            <a:off x="8952905" y="4965685"/>
            <a:ext cx="1096741" cy="3194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kumimoji="0" lang="x-none" altLang="en-US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从库</a:t>
            </a:r>
            <a:endParaRPr kumimoji="0" lang="x-none" altLang="en-US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0" name="Text Box 40"/>
          <p:cNvSpPr txBox="1">
            <a:spLocks noChangeArrowheads="1"/>
          </p:cNvSpPr>
          <p:nvPr/>
        </p:nvSpPr>
        <p:spPr bwMode="auto">
          <a:xfrm>
            <a:off x="7908965" y="4928220"/>
            <a:ext cx="1096741" cy="3194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kumimoji="0" lang="x-none" altLang="en-US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从库</a:t>
            </a:r>
            <a:endParaRPr kumimoji="0" lang="x-none" altLang="en-US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1" name="Text Box 40"/>
          <p:cNvSpPr txBox="1">
            <a:spLocks noChangeArrowheads="1"/>
          </p:cNvSpPr>
          <p:nvPr/>
        </p:nvSpPr>
        <p:spPr bwMode="auto">
          <a:xfrm>
            <a:off x="8500785" y="4184635"/>
            <a:ext cx="1096741" cy="3194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kumimoji="0" lang="x-none" altLang="en-US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备用主库</a:t>
            </a:r>
            <a:endParaRPr kumimoji="0" lang="x-none" altLang="en-US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2" name="Text Box 40"/>
          <p:cNvSpPr txBox="1">
            <a:spLocks noChangeArrowheads="1"/>
          </p:cNvSpPr>
          <p:nvPr/>
        </p:nvSpPr>
        <p:spPr bwMode="auto">
          <a:xfrm>
            <a:off x="9372640" y="4224640"/>
            <a:ext cx="1096741" cy="3194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kumimoji="0" lang="x-none" altLang="en-US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备用主库</a:t>
            </a:r>
            <a:endParaRPr kumimoji="0" lang="x-none" altLang="en-US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3" name="Text Box 40"/>
          <p:cNvSpPr txBox="1">
            <a:spLocks noChangeArrowheads="1"/>
          </p:cNvSpPr>
          <p:nvPr/>
        </p:nvSpPr>
        <p:spPr bwMode="auto">
          <a:xfrm>
            <a:off x="8596035" y="5721335"/>
            <a:ext cx="1096741" cy="3194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kumimoji="0" lang="x-none" altLang="en-US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管理主机</a:t>
            </a:r>
            <a:endParaRPr kumimoji="0" lang="x-none" altLang="en-US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462405" y="1884045"/>
            <a:ext cx="8335645" cy="3659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mysql可以通过主从复制，多主复制，半同步复制等方法解决单点故障问题和io瓶颈。但是复制集群的一个问题就是每次master宕机都需要手动去提升从节点，那么有没有比较好的方法来解决此问题呢？</a:t>
            </a:r>
            <a:endParaRPr lang="zh-CN" altLang="en-US"/>
          </a:p>
          <a:p>
            <a:r>
              <a:rPr lang="zh-CN" altLang="en-US"/>
              <a:t>MHA就是这样的解决方案。</a:t>
            </a:r>
            <a:endParaRPr lang="zh-CN" altLang="en-US"/>
          </a:p>
          <a:p>
            <a:r>
              <a:rPr lang="zh-CN" altLang="en-US"/>
              <a:t>MHA（Master High Availability）目前在MySQL高可用方面是一个相对成熟的解决方案，它由日本DeNA公司youshimaton（现就职于Facebook公司）开发，是一套优秀的作为MySQL高可用性环境下故障切换和主从提升的高可用软件。在MySQL故障切换过程中，MHA能做到在0~30秒之内自动完成数据库的故障切换操作，并且在进行故障切换的过程中，MHA能在最大程度上保证数据的一致性，以达到真正意义上的高可用。</a:t>
            </a:r>
            <a:endParaRPr lang="zh-CN" altLang="en-US"/>
          </a:p>
          <a:p>
            <a:r>
              <a:rPr lang="zh-CN" altLang="en-US"/>
              <a:t>MHA由两部分组成，MHA Manageer和MHA Node。MHA manager主要是监控mysql集群的状态，当master发生故障之后其可以自动提升数据相对更接近于master的slave为主节点，然后将其他slave指向新的master。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-114300" y="213732"/>
            <a:ext cx="3015615" cy="729332"/>
            <a:chOff x="-114300" y="213732"/>
            <a:chExt cx="3015615" cy="729332"/>
          </a:xfrm>
        </p:grpSpPr>
        <p:sp>
          <p:nvSpPr>
            <p:cNvPr id="95" name="文本框 94"/>
            <p:cNvSpPr txBox="1"/>
            <p:nvPr/>
          </p:nvSpPr>
          <p:spPr>
            <a:xfrm>
              <a:off x="546100" y="213732"/>
              <a:ext cx="2355215" cy="54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x-none" altLang="zh-CN" sz="28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MHA高可用</a:t>
              </a:r>
              <a:endParaRPr lang="x-none" altLang="zh-CN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98" name="平行四边形 97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平行四边形 98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299845" y="1992630"/>
            <a:ext cx="8202295" cy="36595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LVS是Linux Virtual Server的简写，意为Linux虚拟服务器，是虚拟的服务器集群系统</a:t>
            </a:r>
            <a:r>
              <a:rPr lang="x-none" altLang="zh-CN"/>
              <a:t>，当并发超过了Nginx上限，就可以使用LVS了</a:t>
            </a:r>
            <a:endParaRPr lang="x-none" altLang="zh-CN"/>
          </a:p>
          <a:p>
            <a:r>
              <a:rPr lang="zh-CN" altLang="en-US"/>
              <a:t>Keepalived是Linux下一个轻量级别的高可用解决方案。Keepalived起初是为LVS设计的，专门用来监控集群系统中各个服务节点的状态，它根据TCP/IP参考模型的第三、第四层、第五层交换机制检测每个服务节点的状态，如果某个服务器节点出现异常，或者工作出现故障，Keepalived将检测到，并将出现的故障的服务器节点从集群系统中剔除，这些工作全部是自动完成的，不需要人工干涉，需要人工完成的只是修复出现故障的服务节点。</a:t>
            </a:r>
            <a:endParaRPr lang="zh-CN" altLang="en-US"/>
          </a:p>
          <a:p>
            <a:r>
              <a:rPr lang="zh-CN" altLang="en-US"/>
              <a:t>      后来Keepalived又加入了VRRP的功能，VRRP（Virtual Router Redundancy Protocol,虚拟路由冗余协议)出现的目的是解决静态路由出现的单点故障问题，通过VRRP可以实现网络不间断稳定运行，实现高可用性，因此Keepalvied 一方面具有服务器状态检测和故障隔离功能，另外一方面也有HA cluster功能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-113665" y="213995"/>
            <a:ext cx="4045818" cy="729332"/>
            <a:chOff x="-114300" y="213732"/>
            <a:chExt cx="2729678" cy="729332"/>
          </a:xfrm>
        </p:grpSpPr>
        <p:sp>
          <p:nvSpPr>
            <p:cNvPr id="95" name="文本框 94"/>
            <p:cNvSpPr txBox="1"/>
            <p:nvPr/>
          </p:nvSpPr>
          <p:spPr>
            <a:xfrm>
              <a:off x="545636" y="213732"/>
              <a:ext cx="2069742" cy="54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dist"/>
              <a:r>
                <a:rPr lang="x-none" altLang="zh-CN" sz="28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LVS+Keepalvied</a:t>
              </a:r>
              <a:endParaRPr lang="x-none" altLang="zh-CN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98" name="平行四边形 97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99" name="平行四边形 98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923925" y="1651000"/>
            <a:ext cx="9303385" cy="2836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1、</a:t>
            </a:r>
            <a:r>
              <a:rPr lang="zh-CN" altLang="en-US"/>
              <a:t>Inotify是一种强大的，细粒度的，异步的文件系统事件监控机制（软件），linux内核从2.6.13起，加入了Inotify支持，通过Inotify可以监控文件系统中添加，删除，修改，移动等各种事件，利用这个内核接口，第三方软件就可以监控文件系统下文件的各种变化情况，而inotify-tools正是实施这样监控的软件。</a:t>
            </a:r>
            <a:endParaRPr lang="zh-CN" altLang="en-US"/>
          </a:p>
          <a:p>
            <a:endParaRPr lang="zh-CN" altLang="en-US"/>
          </a:p>
          <a:p>
            <a:r>
              <a:rPr lang="x-none" altLang="zh-CN"/>
              <a:t>2、</a:t>
            </a:r>
            <a:r>
              <a:rPr lang="zh-CN" altLang="en-US"/>
              <a:t>Inotify实际是一种事件驱动机制，它为应用程序监控文件系统事件提供了实时响应事件的机制，而无须通过诸如cron等的轮询机制来获取事件。cron等机制不仅无法做到实时性，而且消耗大量系统资源。相比之下，inotify基于事件驱动，可以做到对事件处理的实时响应，也没有轮询造成的系统资源消耗，是非常自然的事件通知接口，也与自然世界的事件机制相符合。</a:t>
            </a:r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-113665" y="213995"/>
            <a:ext cx="3710940" cy="729332"/>
            <a:chOff x="-114300" y="213732"/>
            <a:chExt cx="2729678" cy="729332"/>
          </a:xfrm>
        </p:grpSpPr>
        <p:sp>
          <p:nvSpPr>
            <p:cNvPr id="95" name="文本框 94"/>
            <p:cNvSpPr txBox="1"/>
            <p:nvPr/>
          </p:nvSpPr>
          <p:spPr>
            <a:xfrm>
              <a:off x="545636" y="213732"/>
              <a:ext cx="2069742" cy="5486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x-none" altLang="zh-CN" sz="2800" b="1" dirty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Inotify+rsync</a:t>
              </a:r>
              <a:endParaRPr lang="x-none" altLang="zh-CN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98" name="平行四边形 97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平行四边形 98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弧形 17"/>
          <p:cNvSpPr/>
          <p:nvPr/>
        </p:nvSpPr>
        <p:spPr>
          <a:xfrm rot="21033686">
            <a:off x="4432393" y="1439855"/>
            <a:ext cx="3320538" cy="3320538"/>
          </a:xfrm>
          <a:prstGeom prst="arc">
            <a:avLst>
              <a:gd name="adj1" fmla="val 7321826"/>
              <a:gd name="adj2" fmla="val 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空心弧 20"/>
          <p:cNvSpPr/>
          <p:nvPr/>
        </p:nvSpPr>
        <p:spPr>
          <a:xfrm rot="831718">
            <a:off x="3791077" y="821398"/>
            <a:ext cx="4603173" cy="4603173"/>
          </a:xfrm>
          <a:prstGeom prst="blockArc">
            <a:avLst>
              <a:gd name="adj1" fmla="val 3577809"/>
              <a:gd name="adj2" fmla="val 53907"/>
              <a:gd name="adj3" fmla="val 3983"/>
            </a:avLst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22" name="矩形 21"/>
          <p:cNvSpPr/>
          <p:nvPr/>
        </p:nvSpPr>
        <p:spPr>
          <a:xfrm>
            <a:off x="2867023" y="2242601"/>
            <a:ext cx="6457950" cy="2189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972588" y="2365576"/>
            <a:ext cx="183747" cy="1837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874058" y="4924063"/>
            <a:ext cx="370005" cy="370005"/>
          </a:xfrm>
          <a:prstGeom prst="ellipse">
            <a:avLst/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966715" y="1751007"/>
            <a:ext cx="706442" cy="706442"/>
          </a:xfrm>
          <a:prstGeom prst="ellipse">
            <a:avLst/>
          </a:prstGeom>
          <a:solidFill>
            <a:srgbClr val="0070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903785" y="2747510"/>
            <a:ext cx="221097" cy="221097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440430" y="4024555"/>
            <a:ext cx="98299" cy="98299"/>
          </a:xfrm>
          <a:prstGeom prst="ellipse">
            <a:avLst/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9333029" y="2838723"/>
            <a:ext cx="98299" cy="98299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972707" y="5196256"/>
            <a:ext cx="297245" cy="2972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037315" y="702450"/>
            <a:ext cx="297245" cy="297245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053305" y="6085404"/>
            <a:ext cx="429696" cy="429696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2004407" y="2242601"/>
            <a:ext cx="134287" cy="134287"/>
          </a:xfrm>
          <a:prstGeom prst="ellipse">
            <a:avLst/>
          </a:prstGeom>
          <a:solidFill>
            <a:srgbClr val="00B0F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14"/>
          <p:cNvSpPr txBox="1">
            <a:spLocks noChangeArrowheads="1"/>
          </p:cNvSpPr>
          <p:nvPr/>
        </p:nvSpPr>
        <p:spPr bwMode="auto">
          <a:xfrm>
            <a:off x="2636761" y="2667186"/>
            <a:ext cx="6916892" cy="856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53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感谢您的观看</a:t>
            </a:r>
            <a:endParaRPr lang="zh-CN" altLang="en-US" sz="53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3.7037E-7 L 0.16029 0.38935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1946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9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1.11111E-6 L -0.15365 0.15278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2" y="763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1.48148E-6 L -0.25807 0.20208 " pathEditMode="relative" rAng="0" ptsTypes="AA">
                                      <p:cBhvr>
                                        <p:cTn id="19" dur="2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04" y="1009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3.7037E-7 L -0.26198 0.09375 " pathEditMode="relative" rAng="0" ptsTypes="AA">
                                      <p:cBhvr>
                                        <p:cTn id="24" dur="2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99" y="467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375E-6 -2.22222E-6 L -0.07903 -0.25625 " pathEditMode="relative" rAng="0" ptsTypes="AA">
                                      <p:cBhvr>
                                        <p:cTn id="29" dur="2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-1282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5E-6 1.48148E-6 L -0.3349 -0.39977 " pathEditMode="relative" rAng="0" ptsTypes="AA">
                                      <p:cBhvr>
                                        <p:cTn id="34" dur="2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45" y="-200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08333E-7 -2.96296E-6 L 0.33893 -0.22199 " pathEditMode="relative" rAng="0" ptsTypes="AA">
                                      <p:cBhvr>
                                        <p:cTn id="39" dur="2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40" y="-1111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-2.22222E-6 L 0.09713 0.10625 " pathEditMode="relative" rAng="0" ptsTypes="AA">
                                      <p:cBhvr>
                                        <p:cTn id="44" dur="2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530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1.11111E-6 L 0.34037 0.17917 " pathEditMode="relative" rAng="0" ptsTypes="AA">
                                      <p:cBhvr>
                                        <p:cTn id="49" dur="2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8" y="8958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2.96296E-6 L 0.22135 -0.07408 " pathEditMode="relative" rAng="0" ptsTypes="AA">
                                      <p:cBhvr>
                                        <p:cTn id="54" dur="2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68" y="-370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64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67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1684">
      <a:dk1>
        <a:sysClr val="windowText" lastClr="000000"/>
      </a:dk1>
      <a:lt1>
        <a:sysClr val="window" lastClr="FFFFFF"/>
      </a:lt1>
      <a:dk2>
        <a:srgbClr val="FCD637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A7C6E5"/>
      </a:accent1>
      <a:accent2>
        <a:srgbClr val="333399"/>
      </a:accent2>
      <a:accent3>
        <a:srgbClr val="FFFFFF"/>
      </a:accent3>
      <a:accent4>
        <a:srgbClr val="000000"/>
      </a:accent4>
      <a:accent5>
        <a:srgbClr val="D0DFEF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方正书宋_GBK"/>
        <a:cs typeface=""/>
      </a:majorFont>
      <a:minorFont>
        <a:latin typeface="Arial"/>
        <a:ea typeface="方正书宋_GBK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atMod val="350000"/>
                <a:shade val="99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A7C6E5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0DFEF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1436</Words>
  <Application>Kingsoft Office WPP</Application>
  <PresentationFormat>宽屏</PresentationFormat>
  <Paragraphs>59</Paragraphs>
  <Slides>6</Slides>
  <Notes>33</Notes>
  <HiddenSlides>0</HiddenSlides>
  <MMClips>1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6</vt:i4>
      </vt:variant>
    </vt:vector>
  </HeadingPairs>
  <TitlesOfParts>
    <vt:vector size="8" baseType="lpstr">
      <vt:lpstr>Office 主题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时尚简约商业项目计划书策划书PPT</dc:title>
  <dc:creator>ZK</dc:creator>
  <cp:lastModifiedBy>root</cp:lastModifiedBy>
  <cp:revision>53</cp:revision>
  <dcterms:created xsi:type="dcterms:W3CDTF">2019-03-23T10:09:27Z</dcterms:created>
  <dcterms:modified xsi:type="dcterms:W3CDTF">2019-03-23T10:09:27Z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2052-10.1.0.5672</vt:lpwstr>
  </property>
</Properties>
</file>